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96" r:id="rId5"/>
    <p:sldId id="282" r:id="rId6"/>
    <p:sldId id="283" r:id="rId7"/>
    <p:sldId id="285" r:id="rId8"/>
    <p:sldId id="289" r:id="rId9"/>
    <p:sldId id="257" r:id="rId10"/>
    <p:sldId id="290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7" r:id="rId19"/>
    <p:sldId id="268" r:id="rId20"/>
    <p:sldId id="269" r:id="rId21"/>
    <p:sldId id="270" r:id="rId22"/>
    <p:sldId id="265" r:id="rId23"/>
    <p:sldId id="271" r:id="rId24"/>
    <p:sldId id="272" r:id="rId25"/>
    <p:sldId id="273" r:id="rId26"/>
    <p:sldId id="274" r:id="rId27"/>
    <p:sldId id="266" r:id="rId28"/>
    <p:sldId id="275" r:id="rId29"/>
    <p:sldId id="276" r:id="rId30"/>
    <p:sldId id="277" r:id="rId31"/>
    <p:sldId id="278" r:id="rId32"/>
    <p:sldId id="288" r:id="rId33"/>
    <p:sldId id="279" r:id="rId34"/>
    <p:sldId id="286" r:id="rId35"/>
    <p:sldId id="280" r:id="rId36"/>
    <p:sldId id="287" r:id="rId37"/>
    <p:sldId id="281" r:id="rId38"/>
    <p:sldId id="291" r:id="rId39"/>
    <p:sldId id="292" r:id="rId40"/>
    <p:sldId id="293" r:id="rId41"/>
    <p:sldId id="295" r:id="rId4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9" d="100"/>
          <a:sy n="79" d="100"/>
        </p:scale>
        <p:origin x="-84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139552378230146E-2"/>
          <c:y val="0.1079881136436564"/>
          <c:w val="0.57648002333041704"/>
          <c:h val="0.635486359089107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Visiškai sveikų vaikų dalis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34.4</c:v>
                </c:pt>
                <c:pt idx="1">
                  <c:v>28.2</c:v>
                </c:pt>
                <c:pt idx="2">
                  <c:v>7.3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Vaikų, turinčių bent vieną sutrikimą, dalis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65.599999999999994</c:v>
                </c:pt>
                <c:pt idx="1">
                  <c:v>71.8</c:v>
                </c:pt>
                <c:pt idx="2">
                  <c:v>92.7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93057408"/>
        <c:axId val="93058944"/>
        <c:axId val="0"/>
      </c:bar3DChart>
      <c:catAx>
        <c:axId val="93057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93058944"/>
        <c:crosses val="autoZero"/>
        <c:auto val="1"/>
        <c:lblAlgn val="ctr"/>
        <c:lblOffset val="100"/>
        <c:noMultiLvlLbl val="0"/>
      </c:catAx>
      <c:valAx>
        <c:axId val="930589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3057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808123019990269"/>
          <c:y val="0.27953653178340171"/>
          <c:w val="0.38191876980009726"/>
          <c:h val="0.22447058783154217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204600657319453E-2"/>
          <c:y val="8.8216967344855957E-2"/>
          <c:w val="0.56671737289827639"/>
          <c:h val="0.794175162836013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5.6519803514144068E-2"/>
                  <c:y val="-0.36894208717616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Širdies ūžesiai ir širdies tonai</c:v>
                </c:pt>
                <c:pt idx="1">
                  <c:v>Kalbos sutrikimai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97.7</c:v>
                </c:pt>
                <c:pt idx="1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460198163635826"/>
                  <c:y val="-0.2074986074391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184373325607984E-2"/>
                  <c:y val="-1.993584492154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236924448619635E-2"/>
                  <c:y val="-3.6346662508189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Atvira arba išlikusi ovalioji anga</c:v>
                </c:pt>
                <c:pt idx="1">
                  <c:v>Prieširdžių pertvaros defektas</c:v>
                </c:pt>
                <c:pt idx="2">
                  <c:v>Įgimta plokščia pėda</c:v>
                </c:pt>
                <c:pt idx="3">
                  <c:v>Kita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15</c:v>
                </c:pt>
                <c:pt idx="2">
                  <c:v>10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460198163635826"/>
                  <c:y val="-0.2074986074391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184373325607984E-2"/>
                  <c:y val="-1.993584492154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040879424086483E-2"/>
                  <c:y val="-3.7546015869058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236924448619635E-2"/>
                  <c:y val="-3.6346662508189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Kalbos išraiškos sutrikimas</c:v>
                </c:pt>
                <c:pt idx="1">
                  <c:v>Specifiniai mišrūs raidos sutrikimai</c:v>
                </c:pt>
                <c:pt idx="2">
                  <c:v>Specifiniai kalbos artikuliacijos sutrikimai</c:v>
                </c:pt>
                <c:pt idx="3">
                  <c:v>Kita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23.5</c:v>
                </c:pt>
                <c:pt idx="1">
                  <c:v>17.600000000000001</c:v>
                </c:pt>
                <c:pt idx="2">
                  <c:v>23.5</c:v>
                </c:pt>
                <c:pt idx="3">
                  <c:v>35.4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886653571943579"/>
          <c:y val="3.0866359269839369E-2"/>
          <c:w val="0.42523329006164517"/>
          <c:h val="0.785523220616701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Simptomai, pakitimai ir nenormalūs klinikiniai radiniai</c:v>
                </c:pt>
                <c:pt idx="1">
                  <c:v>Psichikos ir elgesio sutrikimai</c:v>
                </c:pt>
                <c:pt idx="2">
                  <c:v>Įgimtos formavimosi ydos</c:v>
                </c:pt>
                <c:pt idx="3">
                  <c:v>Odos ir jos priedų ligos</c:v>
                </c:pt>
                <c:pt idx="4">
                  <c:v>Skeleto raumenų sistema</c:v>
                </c:pt>
                <c:pt idx="5">
                  <c:v>Endokrininė sistema</c:v>
                </c:pt>
                <c:pt idx="6">
                  <c:v>Kraujotakos sistema</c:v>
                </c:pt>
                <c:pt idx="7">
                  <c:v>Kraujas</c:v>
                </c:pt>
                <c:pt idx="8">
                  <c:v>Virškinimo sistema</c:v>
                </c:pt>
                <c:pt idx="9">
                  <c:v>Urogenitalinė sistema</c:v>
                </c:pt>
                <c:pt idx="10">
                  <c:v>Kvėpavimo sistemos ligos</c:v>
                </c:pt>
                <c:pt idx="11">
                  <c:v>Regėjimo sutrikimai</c:v>
                </c:pt>
                <c:pt idx="12">
                  <c:v>Navikai</c:v>
                </c:pt>
                <c:pt idx="13">
                  <c:v>Klausos sutrikimai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43.8</c:v>
                </c:pt>
                <c:pt idx="1">
                  <c:v>9.4</c:v>
                </c:pt>
                <c:pt idx="2">
                  <c:v>25</c:v>
                </c:pt>
                <c:pt idx="3">
                  <c:v>9.4</c:v>
                </c:pt>
                <c:pt idx="4">
                  <c:v>0</c:v>
                </c:pt>
                <c:pt idx="5">
                  <c:v>3.1</c:v>
                </c:pt>
                <c:pt idx="6">
                  <c:v>3.1</c:v>
                </c:pt>
                <c:pt idx="7">
                  <c:v>0</c:v>
                </c:pt>
                <c:pt idx="8">
                  <c:v>3.1</c:v>
                </c:pt>
                <c:pt idx="9">
                  <c:v>0</c:v>
                </c:pt>
                <c:pt idx="10">
                  <c:v>18.7</c:v>
                </c:pt>
                <c:pt idx="11">
                  <c:v>43.8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4069120"/>
        <c:axId val="128483712"/>
      </c:barChart>
      <c:catAx>
        <c:axId val="940691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28483712"/>
        <c:crosses val="autoZero"/>
        <c:auto val="1"/>
        <c:lblAlgn val="ctr"/>
        <c:lblOffset val="100"/>
        <c:noMultiLvlLbl val="0"/>
      </c:catAx>
      <c:valAx>
        <c:axId val="12848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406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1"/>
              <c:layout>
                <c:manualLayout>
                  <c:x val="-1.7349927185675754E-2"/>
                  <c:y val="4.5088866280546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Hipermetropija (toliaregystė)</c:v>
                </c:pt>
                <c:pt idx="1">
                  <c:v>Astigmatizmas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92.8</c:v>
                </c:pt>
                <c:pt idx="1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204600657319453E-2"/>
          <c:y val="8.8216967344855957E-2"/>
          <c:w val="0.56671737289827639"/>
          <c:h val="0.794175162836013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5.6519803514144068E-2"/>
                  <c:y val="-0.36894208717616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Širdies ūžesiai ir širdies tonai</c:v>
                </c:pt>
                <c:pt idx="1">
                  <c:v>Normalios fiziologinės raidos sutrikimai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92.8</c:v>
                </c:pt>
                <c:pt idx="1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1460198163635826"/>
                  <c:y val="-0.2074986074391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Atvira arba išlikusi ovalioji anga</c:v>
                </c:pt>
                <c:pt idx="1">
                  <c:v>Prieširdžių pertvaros defektas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87.5</c:v>
                </c:pt>
                <c:pt idx="1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Ūminės pasikartojančios viršutinių kvėpavimo takų infekcijos</c:v>
                </c:pt>
                <c:pt idx="1">
                  <c:v>Alerginis rinitas</c:v>
                </c:pt>
                <c:pt idx="2">
                  <c:v>Lėtinis tonzilitas</c:v>
                </c:pt>
                <c:pt idx="3">
                  <c:v>Astma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16.7</c:v>
                </c:pt>
                <c:pt idx="1">
                  <c:v>50</c:v>
                </c:pt>
                <c:pt idx="2">
                  <c:v>16.7</c:v>
                </c:pt>
                <c:pt idx="3">
                  <c:v>16.600000000000001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886653571943579"/>
          <c:y val="3.0866359269839369E-2"/>
          <c:w val="0.42523329006164517"/>
          <c:h val="0.785523220616701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Simptomai, pakitimai ir nenormalūs klinikiniai radiniai</c:v>
                </c:pt>
                <c:pt idx="1">
                  <c:v>Psichikos ir elgesio sutrikimai</c:v>
                </c:pt>
                <c:pt idx="2">
                  <c:v>Skeleto raumenų sistemos ligos</c:v>
                </c:pt>
                <c:pt idx="3">
                  <c:v>Nervų sistemos ligos</c:v>
                </c:pt>
                <c:pt idx="4">
                  <c:v>Įgimtos formavimosi ydos</c:v>
                </c:pt>
                <c:pt idx="5">
                  <c:v>Navikai</c:v>
                </c:pt>
                <c:pt idx="6">
                  <c:v>Odos ir jos priedų ligos</c:v>
                </c:pt>
                <c:pt idx="7">
                  <c:v>Urogenitalinė sistema</c:v>
                </c:pt>
                <c:pt idx="8">
                  <c:v>Virškinimo sistema</c:v>
                </c:pt>
                <c:pt idx="9">
                  <c:v>Endokrininė sistema</c:v>
                </c:pt>
                <c:pt idx="10">
                  <c:v>Kvėpavimo sistemos ligos</c:v>
                </c:pt>
                <c:pt idx="11">
                  <c:v>Kraujas</c:v>
                </c:pt>
                <c:pt idx="12">
                  <c:v>Kraujotakos sistemos ligos</c:v>
                </c:pt>
                <c:pt idx="13">
                  <c:v>Regėjimo sutrikimai</c:v>
                </c:pt>
                <c:pt idx="14">
                  <c:v>Klausos sutrikimai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46.3</c:v>
                </c:pt>
                <c:pt idx="1">
                  <c:v>21.9</c:v>
                </c:pt>
                <c:pt idx="2">
                  <c:v>12.2</c:v>
                </c:pt>
                <c:pt idx="3">
                  <c:v>0</c:v>
                </c:pt>
                <c:pt idx="4">
                  <c:v>14.6</c:v>
                </c:pt>
                <c:pt idx="5">
                  <c:v>0</c:v>
                </c:pt>
                <c:pt idx="6">
                  <c:v>0</c:v>
                </c:pt>
                <c:pt idx="7">
                  <c:v>2.4</c:v>
                </c:pt>
                <c:pt idx="8">
                  <c:v>2.4</c:v>
                </c:pt>
                <c:pt idx="9">
                  <c:v>0</c:v>
                </c:pt>
                <c:pt idx="10">
                  <c:v>31.7</c:v>
                </c:pt>
                <c:pt idx="11">
                  <c:v>0</c:v>
                </c:pt>
                <c:pt idx="12">
                  <c:v>0</c:v>
                </c:pt>
                <c:pt idx="13">
                  <c:v>73.2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8585600"/>
        <c:axId val="178588288"/>
      </c:barChart>
      <c:catAx>
        <c:axId val="1785856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8588288"/>
        <c:crosses val="autoZero"/>
        <c:auto val="1"/>
        <c:lblAlgn val="ctr"/>
        <c:lblOffset val="100"/>
        <c:noMultiLvlLbl val="0"/>
      </c:catAx>
      <c:valAx>
        <c:axId val="17858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858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1"/>
              <c:layout>
                <c:manualLayout>
                  <c:x val="-1.7349927185675754E-2"/>
                  <c:y val="4.5088866280546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Hipermetropija (toliaregystė)</c:v>
                </c:pt>
                <c:pt idx="1">
                  <c:v>Astigmatizmas</c:v>
                </c:pt>
                <c:pt idx="2">
                  <c:v>Miopija(trumparegystė)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90</c:v>
                </c:pt>
                <c:pt idx="1">
                  <c:v>6.7</c:v>
                </c:pt>
                <c:pt idx="2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886653571943579"/>
          <c:y val="3.0866359269839369E-2"/>
          <c:w val="0.42523329006164517"/>
          <c:h val="0.785523220616701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Simptomai, pakitimai ir nenormalūs klinikiniai radiniai</c:v>
                </c:pt>
                <c:pt idx="1">
                  <c:v>Psichikos ir elgesio sutrikimai</c:v>
                </c:pt>
                <c:pt idx="2">
                  <c:v>Įgimtos formavimosi ydos</c:v>
                </c:pt>
                <c:pt idx="3">
                  <c:v>Odos ir jos priedų ligos</c:v>
                </c:pt>
                <c:pt idx="4">
                  <c:v>Skeleto-raumenų sistemos ligos</c:v>
                </c:pt>
                <c:pt idx="5">
                  <c:v>Endokrininė sistema</c:v>
                </c:pt>
                <c:pt idx="6">
                  <c:v>Virškinimo sistema</c:v>
                </c:pt>
                <c:pt idx="7">
                  <c:v>Urogenitalinė sistema</c:v>
                </c:pt>
                <c:pt idx="8">
                  <c:v>Kraujas</c:v>
                </c:pt>
                <c:pt idx="9">
                  <c:v>Kvėpavimo sistemos ligos</c:v>
                </c:pt>
                <c:pt idx="10">
                  <c:v>Kraujotakos sistemos ligos</c:v>
                </c:pt>
                <c:pt idx="11">
                  <c:v>Regėjimo sutrikimai</c:v>
                </c:pt>
                <c:pt idx="12">
                  <c:v>Navikai</c:v>
                </c:pt>
                <c:pt idx="13">
                  <c:v>Klausos sutrikimai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37.700000000000003</c:v>
                </c:pt>
                <c:pt idx="1">
                  <c:v>14.2</c:v>
                </c:pt>
                <c:pt idx="2">
                  <c:v>16.7</c:v>
                </c:pt>
                <c:pt idx="3">
                  <c:v>5.4</c:v>
                </c:pt>
                <c:pt idx="4">
                  <c:v>3.4</c:v>
                </c:pt>
                <c:pt idx="5">
                  <c:v>1.5</c:v>
                </c:pt>
                <c:pt idx="6">
                  <c:v>2.9</c:v>
                </c:pt>
                <c:pt idx="7">
                  <c:v>1.5</c:v>
                </c:pt>
                <c:pt idx="8">
                  <c:v>1.5</c:v>
                </c:pt>
                <c:pt idx="9">
                  <c:v>14.7</c:v>
                </c:pt>
                <c:pt idx="10">
                  <c:v>0.5</c:v>
                </c:pt>
                <c:pt idx="11">
                  <c:v>58.3</c:v>
                </c:pt>
                <c:pt idx="12">
                  <c:v>0.5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3865600"/>
        <c:axId val="174462464"/>
      </c:barChart>
      <c:catAx>
        <c:axId val="1738656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4462464"/>
        <c:crosses val="autoZero"/>
        <c:auto val="1"/>
        <c:lblAlgn val="ctr"/>
        <c:lblOffset val="100"/>
        <c:noMultiLvlLbl val="0"/>
      </c:catAx>
      <c:valAx>
        <c:axId val="17446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386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204600657319453E-2"/>
          <c:y val="8.8216967344855957E-2"/>
          <c:w val="0.56671737289827639"/>
          <c:h val="0.794175162836013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5.6519803514144068E-2"/>
                  <c:y val="-0.36894208717616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Širdies ūžesiai ir širdies tonai</c:v>
                </c:pt>
                <c:pt idx="1">
                  <c:v>Nenormali laikysena</c:v>
                </c:pt>
                <c:pt idx="2">
                  <c:v>Kita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84.2</c:v>
                </c:pt>
                <c:pt idx="1">
                  <c:v>5.3</c:v>
                </c:pt>
                <c:pt idx="2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Adenoidų hipertrofija</c:v>
                </c:pt>
                <c:pt idx="1">
                  <c:v>Alerginis rinitas</c:v>
                </c:pt>
                <c:pt idx="2">
                  <c:v>Lėtinis tonzilitas</c:v>
                </c:pt>
                <c:pt idx="3">
                  <c:v>Astma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30.8</c:v>
                </c:pt>
                <c:pt idx="1">
                  <c:v>30.8</c:v>
                </c:pt>
                <c:pt idx="2">
                  <c:v>7.6</c:v>
                </c:pt>
                <c:pt idx="3">
                  <c:v>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460198163635826"/>
                  <c:y val="-0.2074986074391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184373325607984E-2"/>
                  <c:y val="-1.993584492154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236924448619635E-2"/>
                  <c:y val="-3.6346662508189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Kalbos išraiškos sutrikimas</c:v>
                </c:pt>
                <c:pt idx="1">
                  <c:v>Kiti kalbos ir kalbėjimo raidos sutrikimai</c:v>
                </c:pt>
                <c:pt idx="2">
                  <c:v>Kita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44.4</c:v>
                </c:pt>
                <c:pt idx="2">
                  <c:v>22.3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17367177052375"/>
          <c:y val="2.9724043426321161E-2"/>
          <c:w val="0.81426751287444199"/>
          <c:h val="0.71868767985433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Lopšelis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6.3</c:v>
                </c:pt>
                <c:pt idx="1">
                  <c:v>62.5</c:v>
                </c:pt>
                <c:pt idx="2">
                  <c:v>0</c:v>
                </c:pt>
                <c:pt idx="3">
                  <c:v>0</c:v>
                </c:pt>
                <c:pt idx="4">
                  <c:v>31.2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Darželis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6.9</c:v>
                </c:pt>
                <c:pt idx="1">
                  <c:v>74</c:v>
                </c:pt>
                <c:pt idx="2">
                  <c:v>2.2999999999999998</c:v>
                </c:pt>
                <c:pt idx="3">
                  <c:v>0.8</c:v>
                </c:pt>
                <c:pt idx="4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Priešmokyklinė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12.2</c:v>
                </c:pt>
                <c:pt idx="1">
                  <c:v>68.3</c:v>
                </c:pt>
                <c:pt idx="2">
                  <c:v>0</c:v>
                </c:pt>
                <c:pt idx="3">
                  <c:v>0</c:v>
                </c:pt>
                <c:pt idx="4">
                  <c:v>19.5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Bendras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7.8</c:v>
                </c:pt>
                <c:pt idx="1">
                  <c:v>71.099999999999994</c:v>
                </c:pt>
                <c:pt idx="2">
                  <c:v>1.5</c:v>
                </c:pt>
                <c:pt idx="3">
                  <c:v>0.5</c:v>
                </c:pt>
                <c:pt idx="4">
                  <c:v>19.100000000000001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050560"/>
        <c:axId val="178950912"/>
      </c:barChart>
      <c:catAx>
        <c:axId val="178050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8950912"/>
        <c:crosses val="autoZero"/>
        <c:auto val="1"/>
        <c:lblAlgn val="ctr"/>
        <c:lblOffset val="100"/>
        <c:noMultiLvlLbl val="0"/>
      </c:catAx>
      <c:valAx>
        <c:axId val="1789509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8050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Lopšelis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Darželis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99.2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Priešmokyklinė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97.6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Bendras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452544"/>
        <c:axId val="179495296"/>
      </c:barChart>
      <c:catAx>
        <c:axId val="179452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9495296"/>
        <c:crosses val="autoZero"/>
        <c:auto val="1"/>
        <c:lblAlgn val="ctr"/>
        <c:lblOffset val="100"/>
        <c:noMultiLvlLbl val="0"/>
      </c:catAx>
      <c:valAx>
        <c:axId val="179495296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9452544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75556527656265"/>
          <c:y val="0.11294966397206517"/>
          <c:w val="0.83344196558763484"/>
          <c:h val="0.5704229133114875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Neįvertinta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3.1</c:v>
                </c:pt>
                <c:pt idx="1">
                  <c:v>11.5</c:v>
                </c:pt>
                <c:pt idx="2">
                  <c:v>7.3</c:v>
                </c:pt>
                <c:pt idx="3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HAN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93.8</c:v>
                </c:pt>
                <c:pt idx="1">
                  <c:v>77.900000000000006</c:v>
                </c:pt>
                <c:pt idx="2">
                  <c:v>73.2</c:v>
                </c:pt>
                <c:pt idx="3">
                  <c:v>79.400000000000006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HAK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2.4</c:v>
                </c:pt>
                <c:pt idx="3">
                  <c:v>2.5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NHA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3.1</c:v>
                </c:pt>
                <c:pt idx="1">
                  <c:v>7.6</c:v>
                </c:pt>
                <c:pt idx="2">
                  <c:v>17.100000000000001</c:v>
                </c:pt>
                <c:pt idx="3">
                  <c:v>8.8000000000000007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9194496"/>
        <c:axId val="179233152"/>
        <c:axId val="0"/>
      </c:bar3DChart>
      <c:catAx>
        <c:axId val="179194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9233152"/>
        <c:crosses val="autoZero"/>
        <c:auto val="1"/>
        <c:lblAlgn val="ctr"/>
        <c:lblOffset val="100"/>
        <c:noMultiLvlLbl val="0"/>
      </c:catAx>
      <c:valAx>
        <c:axId val="1792331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91944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1"/>
              <c:layout>
                <c:manualLayout>
                  <c:x val="-1.7349927185675754E-2"/>
                  <c:y val="4.5088866280546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440757574010648E-3"/>
                  <c:y val="-7.4548424798011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18878760178277E-2"/>
                  <c:y val="-3.994056019324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Hipermetropija (toliaregystė)</c:v>
                </c:pt>
                <c:pt idx="1">
                  <c:v>Astigmatizmas</c:v>
                </c:pt>
                <c:pt idx="2">
                  <c:v>Žvairumas</c:v>
                </c:pt>
                <c:pt idx="3">
                  <c:v>Miopija (trumparegystė)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93.3</c:v>
                </c:pt>
                <c:pt idx="1">
                  <c:v>5</c:v>
                </c:pt>
                <c:pt idx="2">
                  <c:v>0.85</c:v>
                </c:pt>
                <c:pt idx="3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204600657319453E-2"/>
          <c:y val="8.8216967344855957E-2"/>
          <c:w val="0.56671737289827639"/>
          <c:h val="0.794175162836013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5.6519803514144068E-2"/>
                  <c:y val="-0.36894208717616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2549076825500197E-3"/>
                  <c:y val="-3.8916876461216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836832895888013E-2"/>
                  <c:y val="-3.211875608521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Širdies ūžesiai ir širdies tonai</c:v>
                </c:pt>
                <c:pt idx="1">
                  <c:v>Nenormali laikysena</c:v>
                </c:pt>
                <c:pt idx="2">
                  <c:v>Normalios fiziologinės raidos sutrikimai</c:v>
                </c:pt>
                <c:pt idx="3">
                  <c:v>Kiti sutrikimai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93.5</c:v>
                </c:pt>
                <c:pt idx="1">
                  <c:v>1.3</c:v>
                </c:pt>
                <c:pt idx="2">
                  <c:v>1.3</c:v>
                </c:pt>
                <c:pt idx="3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460198163635826"/>
                  <c:y val="-0.2074986074391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184373325607984E-2"/>
                  <c:y val="-1.993584492154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040879424086483E-2"/>
                  <c:y val="-3.7546015869058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236924448619635E-2"/>
                  <c:y val="-3.6346662508189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Atvira arba išlikusi ovalioji anga</c:v>
                </c:pt>
                <c:pt idx="1">
                  <c:v>Įgimta plokščia pėda</c:v>
                </c:pt>
                <c:pt idx="2">
                  <c:v>Prieširdžių pertvaros defektas</c:v>
                </c:pt>
                <c:pt idx="3">
                  <c:v>Kita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11.8</c:v>
                </c:pt>
                <c:pt idx="2">
                  <c:v>11.8</c:v>
                </c:pt>
                <c:pt idx="3">
                  <c:v>26.4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Adenoidų hipertrofija</c:v>
                </c:pt>
                <c:pt idx="1">
                  <c:v>Alerginis rinitas</c:v>
                </c:pt>
                <c:pt idx="2">
                  <c:v>Ūminės viršutinių kvėpavimo takų infekcijos</c:v>
                </c:pt>
                <c:pt idx="3">
                  <c:v>Astma</c:v>
                </c:pt>
                <c:pt idx="4">
                  <c:v>Kiti sutrikimai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26.7</c:v>
                </c:pt>
                <c:pt idx="1">
                  <c:v>33.299999999999997</c:v>
                </c:pt>
                <c:pt idx="2">
                  <c:v>6.7</c:v>
                </c:pt>
                <c:pt idx="3">
                  <c:v>23.3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460198163635826"/>
                  <c:y val="-0.2074986074391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184373325607984E-2"/>
                  <c:y val="-1.993584492154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040879424086483E-2"/>
                  <c:y val="-3.7546015869058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236924448619635E-2"/>
                  <c:y val="-3.6346662508189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Kalbos išraiškos sutrikimas</c:v>
                </c:pt>
                <c:pt idx="1">
                  <c:v>Kiti kalbos ir kalbėjimo raidos sutrikimai</c:v>
                </c:pt>
                <c:pt idx="2">
                  <c:v>Specifiniai kalbos artikuliacijos sutrikimai</c:v>
                </c:pt>
                <c:pt idx="3">
                  <c:v>Kita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17.2</c:v>
                </c:pt>
                <c:pt idx="2">
                  <c:v>13.8</c:v>
                </c:pt>
                <c:pt idx="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886653571943579"/>
          <c:y val="3.0866359269839369E-2"/>
          <c:w val="0.42523329006164517"/>
          <c:h val="0.785523220616701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Simptomai, pakitimai ir nenormalūs klinikiniai radiniai</c:v>
                </c:pt>
                <c:pt idx="1">
                  <c:v>Psichikos ir elgesio sutrikimai</c:v>
                </c:pt>
                <c:pt idx="2">
                  <c:v>Skeleto raumenų sistema</c:v>
                </c:pt>
                <c:pt idx="3">
                  <c:v>Įgimtos formavimosi ydos</c:v>
                </c:pt>
                <c:pt idx="4">
                  <c:v>Odos ir jos priedų ligos</c:v>
                </c:pt>
                <c:pt idx="5">
                  <c:v>Endokrininė sistema</c:v>
                </c:pt>
                <c:pt idx="6">
                  <c:v>Virškinimo sistema</c:v>
                </c:pt>
                <c:pt idx="7">
                  <c:v>Urogenitalinė sistema</c:v>
                </c:pt>
                <c:pt idx="8">
                  <c:v>Kvėpavimo sistemos ligos</c:v>
                </c:pt>
                <c:pt idx="9">
                  <c:v>Kraujotakos sistemos ligos</c:v>
                </c:pt>
                <c:pt idx="10">
                  <c:v>Regėjimo sutrikimai</c:v>
                </c:pt>
                <c:pt idx="11">
                  <c:v>Kraujas</c:v>
                </c:pt>
                <c:pt idx="12">
                  <c:v>Navikai</c:v>
                </c:pt>
                <c:pt idx="13">
                  <c:v>Klausos sutrikimai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33.6</c:v>
                </c:pt>
                <c:pt idx="1">
                  <c:v>13</c:v>
                </c:pt>
                <c:pt idx="2">
                  <c:v>1.5</c:v>
                </c:pt>
                <c:pt idx="3">
                  <c:v>15.3</c:v>
                </c:pt>
                <c:pt idx="4">
                  <c:v>6.1</c:v>
                </c:pt>
                <c:pt idx="5">
                  <c:v>1.5</c:v>
                </c:pt>
                <c:pt idx="6">
                  <c:v>3</c:v>
                </c:pt>
                <c:pt idx="7">
                  <c:v>1.5</c:v>
                </c:pt>
                <c:pt idx="8">
                  <c:v>8.4</c:v>
                </c:pt>
                <c:pt idx="9">
                  <c:v>0</c:v>
                </c:pt>
                <c:pt idx="10">
                  <c:v>57.3</c:v>
                </c:pt>
                <c:pt idx="11">
                  <c:v>2.2999999999999998</c:v>
                </c:pt>
                <c:pt idx="12">
                  <c:v>0.8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9304064"/>
        <c:axId val="109307008"/>
      </c:barChart>
      <c:catAx>
        <c:axId val="1093040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9307008"/>
        <c:crosses val="autoZero"/>
        <c:auto val="1"/>
        <c:lblAlgn val="ctr"/>
        <c:lblOffset val="100"/>
        <c:noMultiLvlLbl val="0"/>
      </c:catAx>
      <c:valAx>
        <c:axId val="10930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9304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1"/>
              <c:layout>
                <c:manualLayout>
                  <c:x val="-1.7349927185675754E-2"/>
                  <c:y val="4.5088866280546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429092211776974E-2"/>
                  <c:y val="-2.8011879830776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Hipermetropija (toliaregystė)</c:v>
                </c:pt>
                <c:pt idx="1">
                  <c:v>Astigmatizmas</c:v>
                </c:pt>
                <c:pt idx="2">
                  <c:v>Žvairumas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94.7</c:v>
                </c:pt>
                <c:pt idx="1">
                  <c:v>4</c:v>
                </c:pt>
                <c:pt idx="2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93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237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1516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58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79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814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88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85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53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1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5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8717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7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933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1781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3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3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33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049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9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059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6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84752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80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598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487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5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325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740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624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3872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7358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58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A1D6-0E6F-44A8-8D19-16EBDA68ADB2}" type="datetimeFigureOut">
              <a:rPr lang="lt-LT" smtClean="0"/>
              <a:t>2017.04.03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9472-65CB-4F52-A9AE-D65AC9D9E9A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146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71F48-1D64-425F-AA6B-7B8DA509CAC9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2017.04.03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7CA61-D1A0-4CEF-99EF-1DD470C5CF20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9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F587-F191-45D4-A953-4597E620F2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D95B-6089-449A-8831-C467D8283E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4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405" y="58847"/>
            <a:ext cx="115346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lt-LT" sz="4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lt-LT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</a:t>
            </a:r>
            <a:r>
              <a:rPr lang="lt-LT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LANKANČIŲ LOPŠELĮ-DARŽELĮ </a:t>
            </a:r>
            <a:r>
              <a:rPr lang="lt-LT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„BERŽELIS“,</a:t>
            </a:r>
            <a:endParaRPr lang="lt-LT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lt-LT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PROFILAKTINIŲ</a:t>
            </a:r>
            <a:br>
              <a:rPr lang="lt-LT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SVEIKATOS PATIKRINIMŲ 2016 M. DUOMENŲ ANALIZĖ</a:t>
            </a:r>
          </a:p>
        </p:txBody>
      </p:sp>
    </p:spTree>
    <p:extLst>
      <p:ext uri="{BB962C8B-B14F-4D97-AF65-F5344CB8AC3E}">
        <p14:creationId xmlns:p14="http://schemas.microsoft.com/office/powerpoint/2010/main" val="376967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Regėjimo sistemos sutrikimų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36007"/>
              </p:ext>
            </p:extLst>
          </p:nvPr>
        </p:nvGraphicFramePr>
        <p:xfrm>
          <a:off x="844061" y="1417638"/>
          <a:ext cx="11015003" cy="5123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78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Simptomų, pakitimų ir nenormalių klinikinių bei laboratorinių radinių, neklasifikuojamų kitur,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968167"/>
              </p:ext>
            </p:extLst>
          </p:nvPr>
        </p:nvGraphicFramePr>
        <p:xfrm>
          <a:off x="609600" y="1786598"/>
          <a:ext cx="11291667" cy="4825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1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Įgimtų formavimosi ydų, deformacijų ir chromosomų anomalijų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730342"/>
              </p:ext>
            </p:extLst>
          </p:nvPr>
        </p:nvGraphicFramePr>
        <p:xfrm>
          <a:off x="787791" y="1417637"/>
          <a:ext cx="11015003" cy="522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87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Kvėpavimo sistemos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193676"/>
              </p:ext>
            </p:extLst>
          </p:nvPr>
        </p:nvGraphicFramePr>
        <p:xfrm>
          <a:off x="407963" y="1417638"/>
          <a:ext cx="11479237" cy="520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9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Psichikos ir elgesio sutrikimų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803438"/>
              </p:ext>
            </p:extLst>
          </p:nvPr>
        </p:nvGraphicFramePr>
        <p:xfrm>
          <a:off x="787791" y="1417637"/>
          <a:ext cx="11015003" cy="522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17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06036"/>
          </a:xfrm>
        </p:spPr>
        <p:txBody>
          <a:bodyPr>
            <a:noAutofit/>
          </a:bodyPr>
          <a:lstStyle/>
          <a:p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Darželio 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grupės vaikų skaičius su tam tikromis ligomis ir sutrikimais 2016 m. </a:t>
            </a:r>
            <a:br>
              <a:rPr lang="lt-LT" sz="3600" dirty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(proc. nuo pasitikrinusių 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darželinio amžiaus grupės vaikų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70674"/>
              </p:ext>
            </p:extLst>
          </p:nvPr>
        </p:nvGraphicFramePr>
        <p:xfrm>
          <a:off x="144379" y="2025215"/>
          <a:ext cx="11935326" cy="471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39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Darželio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amžiaus vaikų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egėjimo sistemos sutrikimų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257570"/>
              </p:ext>
            </p:extLst>
          </p:nvPr>
        </p:nvGraphicFramePr>
        <p:xfrm>
          <a:off x="844061" y="1417638"/>
          <a:ext cx="11015003" cy="5123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Darželio amžiaus vaikų simptomų, pakitimų ir nenormalių klinikinių bei laboratorinių radinių, neklasifikuojamų kitur,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719472"/>
              </p:ext>
            </p:extLst>
          </p:nvPr>
        </p:nvGraphicFramePr>
        <p:xfrm>
          <a:off x="609600" y="1786598"/>
          <a:ext cx="11291667" cy="4825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91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Darželio amžiaus vaikų įgimtų formavimosi ydų, deformacijų ir chromosomų anomalijų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763771"/>
              </p:ext>
            </p:extLst>
          </p:nvPr>
        </p:nvGraphicFramePr>
        <p:xfrm>
          <a:off x="787791" y="1417637"/>
          <a:ext cx="11015003" cy="522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72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Darželio amžiaus vaikų psichikos ir elgesio sutrikimų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822791"/>
              </p:ext>
            </p:extLst>
          </p:nvPr>
        </p:nvGraphicFramePr>
        <p:xfrm>
          <a:off x="787791" y="1417637"/>
          <a:ext cx="11015003" cy="522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6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/>
              <a:t>Vaikų </a:t>
            </a:r>
            <a:r>
              <a:rPr lang="lt-LT" b="1" dirty="0"/>
              <a:t>sveikatos analizės aprašymas </a:t>
            </a:r>
            <a:r>
              <a:rPr lang="en-US" b="1" dirty="0"/>
              <a:t>(1)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Duomenys apie mokinių sveikatos būklę gaunami iš statistinės apskaitos formos Nr. 027-1/a „Vaiko sveikatos pažymėjimas“ (toliau – Vaiko sveikatos pažymėjimas), patvirtintos Lietuvos Respublikos sveikatos apsaugos ministro 2004 m. gruodžio 24 d. įsakymu Nr. V-951 „Dėl statistinės apskaitos formos Nr. 027-1/a „Vaiko sveikatos pažymėjimas“ patvirtinimo” (</a:t>
            </a:r>
            <a:r>
              <a:rPr lang="lt-LT" alt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Žin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., 2005, Nr. 3-38). </a:t>
            </a:r>
          </a:p>
          <a:p>
            <a:pPr lvl="0" fontAlgn="base">
              <a:spcAft>
                <a:spcPct val="0"/>
              </a:spcAft>
              <a:buNone/>
            </a:pPr>
            <a:endParaRPr lang="lt-LT" altLang="lt-LT" sz="105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Kasmet šeimos gydytojo užpildytas Vaiko sveikatos pažymėjimas </a:t>
            </a:r>
            <a:r>
              <a:rPr lang="en-US" alt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turi</a:t>
            </a:r>
            <a:r>
              <a:rPr lang="en-US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lt-LT" alt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ūti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pristatomas į </a:t>
            </a:r>
            <a:r>
              <a:rPr lang="en-US" altLang="lt-LT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ikimokyklinio</a:t>
            </a:r>
            <a:r>
              <a:rPr lang="en-US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lt-LT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lt-LT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prie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altLang="lt-LT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mokyklinio</a:t>
            </a:r>
            <a:r>
              <a:rPr lang="en-US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ugdymo</a:t>
            </a:r>
            <a:r>
              <a:rPr lang="en-US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programas vykdančią įstaigą.</a:t>
            </a:r>
            <a:endParaRPr lang="lt-LT" altLang="lt-L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89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06036"/>
          </a:xfrm>
        </p:spPr>
        <p:txBody>
          <a:bodyPr>
            <a:noAutofit/>
          </a:bodyPr>
          <a:lstStyle/>
          <a:p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Lopšelio 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grupės vaikų skaičius su tam tikromis ligomis ir sutrikimais 2016 m. </a:t>
            </a:r>
            <a:br>
              <a:rPr lang="lt-LT" sz="3600" dirty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(proc. nuo pasitikrinusių 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lopšelinio amžiaus grupės vaikų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116493"/>
              </p:ext>
            </p:extLst>
          </p:nvPr>
        </p:nvGraphicFramePr>
        <p:xfrm>
          <a:off x="144379" y="2025215"/>
          <a:ext cx="11935326" cy="471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7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Lopšelio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amžiaus vaikų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egėjimo sistemos sutrikimų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650376"/>
              </p:ext>
            </p:extLst>
          </p:nvPr>
        </p:nvGraphicFramePr>
        <p:xfrm>
          <a:off x="844061" y="1417638"/>
          <a:ext cx="11015003" cy="5123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9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Lopšelio amžiaus vaikų simptomų, pakitimų ir nenormalių klinikinių bei laboratorinių radinių, neklasifikuojamų kitur,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461367"/>
              </p:ext>
            </p:extLst>
          </p:nvPr>
        </p:nvGraphicFramePr>
        <p:xfrm>
          <a:off x="609600" y="1786598"/>
          <a:ext cx="11291667" cy="4825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90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Lopšelio amžiaus vaikų įgimtų formavimosi ydų, deformacijų ir chromosomų anomalijų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829394"/>
              </p:ext>
            </p:extLst>
          </p:nvPr>
        </p:nvGraphicFramePr>
        <p:xfrm>
          <a:off x="787791" y="1417637"/>
          <a:ext cx="11015003" cy="522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27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Lopšelio amžiaus vaikų kvėpavimo sistemos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242577"/>
              </p:ext>
            </p:extLst>
          </p:nvPr>
        </p:nvGraphicFramePr>
        <p:xfrm>
          <a:off x="407963" y="1417638"/>
          <a:ext cx="11479237" cy="520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6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06036"/>
          </a:xfrm>
        </p:spPr>
        <p:txBody>
          <a:bodyPr>
            <a:noAutofit/>
          </a:bodyPr>
          <a:lstStyle/>
          <a:p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Priešmokyklinio amžiaus 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grupės vaikų skaičius su tam tikromis ligomis ir sutrikimais 2016 m. </a:t>
            </a:r>
            <a:br>
              <a:rPr lang="lt-LT" sz="3600" dirty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(proc. nuo pasitikrinusių 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priešmokyklinio amžiaus grupės vaikų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919526"/>
              </p:ext>
            </p:extLst>
          </p:nvPr>
        </p:nvGraphicFramePr>
        <p:xfrm>
          <a:off x="0" y="2145531"/>
          <a:ext cx="12025745" cy="461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4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Priešmkyklinio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amžiaus vaikų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egėjimo sistemos sutrikimų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013893"/>
              </p:ext>
            </p:extLst>
          </p:nvPr>
        </p:nvGraphicFramePr>
        <p:xfrm>
          <a:off x="844061" y="1417638"/>
          <a:ext cx="11015003" cy="5123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7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Priešmokyklinio amžiaus vaikų simptomų, pakitimų ir nenormalių klinikinių bei laboratorinių radinių, neklasifikuojamų kitur,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138668"/>
              </p:ext>
            </p:extLst>
          </p:nvPr>
        </p:nvGraphicFramePr>
        <p:xfrm>
          <a:off x="609600" y="1786598"/>
          <a:ext cx="11291667" cy="4825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87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Priešmokyklinio amžiaus vaikų kvėpavimo sistemos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013061"/>
              </p:ext>
            </p:extLst>
          </p:nvPr>
        </p:nvGraphicFramePr>
        <p:xfrm>
          <a:off x="407963" y="1417638"/>
          <a:ext cx="11479237" cy="520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Priešmokyklinio amžiaus vaikų psichikos ir elgesio sutrikimų struktūra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584327"/>
              </p:ext>
            </p:extLst>
          </p:nvPr>
        </p:nvGraphicFramePr>
        <p:xfrm>
          <a:off x="787791" y="1417637"/>
          <a:ext cx="11015003" cy="522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0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prstClr val="black"/>
                </a:solidFill>
              </a:rPr>
              <a:t>Vaikų </a:t>
            </a:r>
            <a:r>
              <a:rPr lang="lt-LT" b="1" dirty="0">
                <a:solidFill>
                  <a:prstClr val="black"/>
                </a:solidFill>
              </a:rPr>
              <a:t>sveikatos analizės aprašymas</a:t>
            </a:r>
            <a:r>
              <a:rPr lang="en-US" b="1" dirty="0">
                <a:solidFill>
                  <a:prstClr val="black"/>
                </a:solidFill>
              </a:rPr>
              <a:t> (2)</a:t>
            </a:r>
            <a:endParaRPr lang="en-US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Vaikų 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sveikatos statistinė analizė buvo atlikta iš Vaiko sveikatos pažymėjimų, kurie buvo pristatyti į Klaipėdos miesto 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lopšelį – darželį „Berželis“ iki 201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 sausio mėn.</a:t>
            </a:r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39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lt-LT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Kūno </a:t>
            </a:r>
            <a:r>
              <a:rPr lang="lt-LT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masės indeksas </a:t>
            </a:r>
            <a:br>
              <a:rPr lang="lt-LT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lt-LT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(toliau – KMI)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01574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lt-LT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Vaikų pasiskirstymas pagal kūno masės indekso įvertinimą ir vaikų grupes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lt-LT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2016 m. (proc. nuo pasitikrinusiųjų)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698725"/>
              </p:ext>
            </p:extLst>
          </p:nvPr>
        </p:nvGraphicFramePr>
        <p:xfrm>
          <a:off x="336884" y="1916832"/>
          <a:ext cx="11614484" cy="4740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8330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lt-LT" sz="6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lt-LT" altLang="lt-LT" sz="67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Fizinio </a:t>
            </a:r>
            <a:r>
              <a:rPr lang="en-US" altLang="lt-LT" sz="6700" b="1" dirty="0" err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aktyvumo</a:t>
            </a:r>
            <a:r>
              <a:rPr lang="lt-LT" altLang="lt-LT" sz="67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lt-LT" altLang="lt-LT" sz="6700" b="1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grupės</a:t>
            </a:r>
            <a:endParaRPr lang="en-US" sz="6700" dirty="0"/>
          </a:p>
        </p:txBody>
      </p:sp>
    </p:spTree>
    <p:extLst>
      <p:ext uri="{BB962C8B-B14F-4D97-AF65-F5344CB8AC3E}">
        <p14:creationId xmlns:p14="http://schemas.microsoft.com/office/powerpoint/2010/main" val="291133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Vaikų pasiskirstymas pagal fizinio aktyvumo grupes ir pagal vaikų grupes </a:t>
            </a:r>
            <a:br>
              <a:rPr lang="lt-LT" sz="3600" dirty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2016 m. (proc. nuo pasitikrinusiųjų)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185811"/>
              </p:ext>
            </p:extLst>
          </p:nvPr>
        </p:nvGraphicFramePr>
        <p:xfrm>
          <a:off x="245660" y="1745520"/>
          <a:ext cx="11791665" cy="511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7446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sz="6000" b="1" dirty="0" err="1" smtClean="0">
                <a:latin typeface="Times New Roman" pitchFamily="18" charset="0"/>
                <a:cs typeface="Times New Roman" pitchFamily="18" charset="0"/>
              </a:rPr>
              <a:t>ugimo</a:t>
            </a:r>
            <a:r>
              <a:rPr lang="lt-LT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6000" b="1" dirty="0" err="1" smtClean="0">
                <a:latin typeface="Times New Roman" pitchFamily="18" charset="0"/>
                <a:cs typeface="Times New Roman" pitchFamily="18" charset="0"/>
              </a:rPr>
              <a:t>įvertinim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as (NHA, HAN, HAK)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212366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Vaikų pasiskirstymas pagal augimo įvertinimą ir ikimokyklinio ugdymo grupes </a:t>
            </a:r>
            <a:br>
              <a:rPr lang="lt-LT" sz="3600" dirty="0">
                <a:latin typeface="Times New Roman" pitchFamily="18" charset="0"/>
                <a:cs typeface="Times New Roman" pitchFamily="18" charset="0"/>
              </a:rPr>
            </a:br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2016 m. (proc.)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939523"/>
              </p:ext>
            </p:extLst>
          </p:nvPr>
        </p:nvGraphicFramePr>
        <p:xfrm>
          <a:off x="150124" y="1772818"/>
          <a:ext cx="11818963" cy="496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9581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Apibendrinimas (1)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73506" y="1672390"/>
            <a:ext cx="10972800" cy="4525963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profilaktiškai sveikatą pasitikrino  </a:t>
            </a: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</a:t>
            </a: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vaikų.</a:t>
            </a: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iš profilaktiškai sveikatą pasitikrinusių </a:t>
            </a: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vaikų,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visiškai sveiki sudarė  </a:t>
            </a: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</a:t>
            </a: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58,3 proc. vaikų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turėjo regėjimo </a:t>
            </a: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sutrikimų. </a:t>
            </a:r>
            <a:endParaRPr lang="lt-LT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lt-L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lt-L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Simptomų, pakitimų ir nenormalių klinikinių bei laboratorinių radinių, neklasifikuojamų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kitur 37,7 proc.</a:t>
            </a:r>
          </a:p>
        </p:txBody>
      </p:sp>
    </p:spTree>
    <p:extLst>
      <p:ext uri="{BB962C8B-B14F-4D97-AF65-F5344CB8AC3E}">
        <p14:creationId xmlns:p14="http://schemas.microsoft.com/office/powerpoint/2010/main" val="19224408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Apibendrinimas (2)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lt-LT" dirty="0">
                <a:latin typeface="Times New Roman" pitchFamily="18" charset="0"/>
                <a:cs typeface="Times New Roman" pitchFamily="18" charset="0"/>
              </a:rPr>
              <a:t>Įgimtų formavimosi ydų, deformacijų ir chromosomų anomalijų 16,7 proc.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2016 m. Kvėpavimo sistemos ligos 14,7 proc.</a:t>
            </a:r>
          </a:p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Psichikos ir elgesio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sutrikimų – 14,2 proc.</a:t>
            </a:r>
            <a:endParaRPr lang="lt-LT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Regos </a:t>
            </a:r>
            <a:r>
              <a:rPr 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sutrikimų struktūroje dominuoja </a:t>
            </a:r>
            <a:r>
              <a:rPr 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toliaregystė</a:t>
            </a:r>
            <a:r>
              <a:rPr 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758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lt-LT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Rekomendacijos</a:t>
            </a:r>
            <a:r>
              <a:rPr lang="lt-LT" altLang="lt-LT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Būtina </a:t>
            </a:r>
            <a:r>
              <a:rPr 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vaikų </a:t>
            </a:r>
            <a:r>
              <a:rPr 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sveikatos priežiūrą vykdyti visomis kryptimis, ypatingą dėmesį skiriant regos sutrikimų profilaktikai: tinkamai aplinkai (mokymosi vieta, sėdėjimo poza, apšvietimas, laiko leidimas prie kompiuterio ir televizoriaus), poilsiui (akių atpalaidavimo pertraukėlės), pilnavertei mitybai bei profilaktiniam regėjimo tikrinimui. </a:t>
            </a: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Būtina nuolatos organizuoti ir vykdyti įvairius mokymus sveikos mitybos, fizinio aktyvumo temomis. </a:t>
            </a: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Vykdant įvairius mokymus būtina įtraukti ne tik vaikus, bet ir jų tėvus bei Klaipėdos lopšelio – darželio „Berželis“ bendruomenę (administracija, auklėtojos, auklėtojų padėjėjos).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223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lt-LT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lt-LT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lt-LT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lt-LT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lt-LT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lt-LT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lt-LT" sz="67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altLang="lt-LT" sz="6700" b="1" dirty="0">
                <a:latin typeface="Times New Roman" pitchFamily="18" charset="0"/>
                <a:cs typeface="Times New Roman" pitchFamily="18" charset="0"/>
              </a:rPr>
              <a:t>ČIŪ UŽ DĖMESĮ</a:t>
            </a:r>
            <a:endParaRPr lang="en-US" sz="6700" dirty="0"/>
          </a:p>
        </p:txBody>
      </p:sp>
    </p:spTree>
    <p:extLst>
      <p:ext uri="{BB962C8B-B14F-4D97-AF65-F5344CB8AC3E}">
        <p14:creationId xmlns:p14="http://schemas.microsoft.com/office/powerpoint/2010/main" val="359842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prstClr val="black"/>
                </a:solidFill>
              </a:rPr>
              <a:t>Vaikų </a:t>
            </a:r>
            <a:r>
              <a:rPr lang="lt-LT" b="1" dirty="0">
                <a:solidFill>
                  <a:prstClr val="black"/>
                </a:solidFill>
              </a:rPr>
              <a:t>sveikatos analizės aprašymas</a:t>
            </a:r>
            <a:r>
              <a:rPr lang="en-US" b="1" dirty="0">
                <a:solidFill>
                  <a:prstClr val="black"/>
                </a:solidFill>
              </a:rPr>
              <a:t> (3)</a:t>
            </a:r>
            <a:endParaRPr lang="en-US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Lietuvos Respublikos sveikatos apsaugos ministro 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2010 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balandžio 22 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 įsakymu Nr. 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V-313 (Lietuvos Respublikos sveikatos apsaugos ministro 2016 m. sausio 26 d. įsakymo Nr. V – 93 redakcija) 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patvirtintos Lietuvos higienos normos HN 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75:2010 „Įstaiga, vykdanti ikimokyklinio ir ( ar) priešmokyklinio ugdymo programą. Bendrieji 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sveikatos saugos reikalavimai” 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79 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punkte nurodyta,</a:t>
            </a:r>
            <a:r>
              <a:rPr lang="en-US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kad priimant vaiką ugdyti pagal ikimokyklinio ir (ar) priešmokyklinio ugdymo programą ir vėliau kiekvienais metais vaiko tėvai (globėjai) švietimo teikėjui pateikia vaiko sveikatos pažymėjimą (forma Nr. 027 – 1/a).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6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altLang="lt-LT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Vaikų </a:t>
            </a:r>
            <a:r>
              <a:rPr lang="lt-LT" altLang="lt-LT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sveikatos analizės rezultatų svarba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lt-LT" altLang="lt-LT" sz="3200" dirty="0">
                <a:latin typeface="Times New Roman" pitchFamily="18" charset="0"/>
                <a:cs typeface="Times New Roman" pitchFamily="18" charset="0"/>
              </a:rPr>
              <a:t>Kasmetinių</a:t>
            </a:r>
            <a:r>
              <a:rPr lang="en-US" altLang="lt-LT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3200" dirty="0" smtClean="0">
                <a:latin typeface="Times New Roman" pitchFamily="18" charset="0"/>
                <a:cs typeface="Times New Roman" pitchFamily="18" charset="0"/>
              </a:rPr>
              <a:t>vaikų </a:t>
            </a:r>
            <a:r>
              <a:rPr lang="lt-LT" altLang="lt-LT" sz="3200" dirty="0">
                <a:latin typeface="Times New Roman" pitchFamily="18" charset="0"/>
                <a:cs typeface="Times New Roman" pitchFamily="18" charset="0"/>
              </a:rPr>
              <a:t>profilaktinių patikrinimų duomenys reikalingi kryptingai planuoti ir įgyvendinti sveikatos priežiūrą </a:t>
            </a:r>
            <a:r>
              <a:rPr lang="lt-LT" altLang="lt-LT" sz="3200" dirty="0" smtClean="0">
                <a:latin typeface="Times New Roman" pitchFamily="18" charset="0"/>
                <a:cs typeface="Times New Roman" pitchFamily="18" charset="0"/>
              </a:rPr>
              <a:t>lopšelyje – darželyje „Berželis“, </a:t>
            </a:r>
            <a:r>
              <a:rPr lang="lt-LT" altLang="lt-LT" sz="3200" dirty="0">
                <a:latin typeface="Times New Roman" pitchFamily="18" charset="0"/>
                <a:cs typeface="Times New Roman" pitchFamily="18" charset="0"/>
              </a:rPr>
              <a:t>organizuoti tikslesnes sveikatos stiprinimo priemones, susijusias su ligų ir traumų profilaktika.</a:t>
            </a:r>
            <a:r>
              <a:rPr lang="en-US" altLang="lt-LT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lt-LT" altLang="lt-LT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1617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lt-LT" altLang="lt-LT" sz="67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Visiškai sveiki vaikai</a:t>
            </a:r>
            <a:endParaRPr lang="en-US" sz="6700" dirty="0"/>
          </a:p>
        </p:txBody>
      </p:sp>
    </p:spTree>
    <p:extLst>
      <p:ext uri="{BB962C8B-B14F-4D97-AF65-F5344CB8AC3E}">
        <p14:creationId xmlns:p14="http://schemas.microsoft.com/office/powerpoint/2010/main" val="379285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25495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600" dirty="0">
                <a:latin typeface="Times New Roman" pitchFamily="18" charset="0"/>
                <a:cs typeface="Times New Roman" pitchFamily="18" charset="0"/>
              </a:rPr>
              <a:t>Vaikų dalis, kuri yra visiškai sveika, ir kuri turi nors vieną sveikatos sutrikimą, pagal  ikimokyklinių įstaigų vaikų grupes 2016 m. (proc. nuo pasitikrinusių).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840920"/>
              </p:ext>
            </p:extLst>
          </p:nvPr>
        </p:nvGraphicFramePr>
        <p:xfrm>
          <a:off x="489397" y="1996225"/>
          <a:ext cx="11320530" cy="4662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4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en-US" altLang="lt-LT" sz="60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lt-LT" altLang="lt-LT" sz="6700" b="1" dirty="0" smtClean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Sveikatos </a:t>
            </a:r>
            <a:r>
              <a:rPr lang="lt-LT" altLang="lt-LT" sz="6700" b="1" dirty="0">
                <a:solidFill>
                  <a:prstClr val="black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sutrikimai ir ligos</a:t>
            </a:r>
            <a:endParaRPr lang="en-US" sz="6700" dirty="0"/>
          </a:p>
        </p:txBody>
      </p:sp>
    </p:spTree>
    <p:extLst>
      <p:ext uri="{BB962C8B-B14F-4D97-AF65-F5344CB8AC3E}">
        <p14:creationId xmlns:p14="http://schemas.microsoft.com/office/powerpoint/2010/main" val="776817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Vaikų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skaičius su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tam tikromis ligomis ir sutrikimais 2016 m. (proc. nuo pasitikrinusiųjų vaikų)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298077"/>
              </p:ext>
            </p:extLst>
          </p:nvPr>
        </p:nvGraphicFramePr>
        <p:xfrm>
          <a:off x="296214" y="1904191"/>
          <a:ext cx="10985677" cy="4953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7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771</Words>
  <Application>Microsoft Office PowerPoint</Application>
  <PresentationFormat>Pasirinktinai</PresentationFormat>
  <Paragraphs>90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39</vt:i4>
      </vt:variant>
    </vt:vector>
  </HeadingPairs>
  <TitlesOfParts>
    <vt:vector size="42" baseType="lpstr">
      <vt:lpstr>Office Theme</vt:lpstr>
      <vt:lpstr>„Office“ tema</vt:lpstr>
      <vt:lpstr>1_Office Theme</vt:lpstr>
      <vt:lpstr>PowerPoint pristatymas</vt:lpstr>
      <vt:lpstr>Vaikų sveikatos analizės aprašymas (1)</vt:lpstr>
      <vt:lpstr>Vaikų sveikatos analizės aprašymas (2)</vt:lpstr>
      <vt:lpstr>Vaikų sveikatos analizės aprašymas (3)</vt:lpstr>
      <vt:lpstr>Vaikų sveikatos analizės rezultatų svarba</vt:lpstr>
      <vt:lpstr>         Visiškai sveiki vaikai</vt:lpstr>
      <vt:lpstr>Vaikų dalis, kuri yra visiškai sveika, ir kuri turi nors vieną sveikatos sutrikimą, pagal  ikimokyklinių įstaigų vaikų grupes 2016 m. (proc. nuo pasitikrinusių).</vt:lpstr>
      <vt:lpstr>      Sveikatos sutrikimai ir ligos</vt:lpstr>
      <vt:lpstr>Vaikų skaičius su tam tikromis ligomis ir sutrikimais 2016 m. (proc. nuo pasitikrinusiųjų vaikų)</vt:lpstr>
      <vt:lpstr>Regėjimo sistemos sutrikimų struktūra</vt:lpstr>
      <vt:lpstr>Simptomų, pakitimų ir nenormalių klinikinių bei laboratorinių radinių, neklasifikuojamų kitur, struktūra</vt:lpstr>
      <vt:lpstr>Įgimtų formavimosi ydų, deformacijų ir chromosomų anomalijų struktūra</vt:lpstr>
      <vt:lpstr>Kvėpavimo sistemos struktūra</vt:lpstr>
      <vt:lpstr>Psichikos ir elgesio sutrikimų struktūra</vt:lpstr>
      <vt:lpstr>Darželio grupės vaikų skaičius su tam tikromis ligomis ir sutrikimais 2016 m.  (proc. nuo pasitikrinusių darželinio amžiaus grupės vaikų)</vt:lpstr>
      <vt:lpstr>Darželio amžiaus vaikų regėjimo sistemos sutrikimų struktūra</vt:lpstr>
      <vt:lpstr>Darželio amžiaus vaikų simptomų, pakitimų ir nenormalių klinikinių bei laboratorinių radinių, neklasifikuojamų kitur, struktūra</vt:lpstr>
      <vt:lpstr>Darželio amžiaus vaikų įgimtų formavimosi ydų, deformacijų ir chromosomų anomalijų struktūra</vt:lpstr>
      <vt:lpstr>Darželio amžiaus vaikų psichikos ir elgesio sutrikimų struktūra</vt:lpstr>
      <vt:lpstr>Lopšelio grupės vaikų skaičius su tam tikromis ligomis ir sutrikimais 2016 m.  (proc. nuo pasitikrinusių lopšelinio amžiaus grupės vaikų)</vt:lpstr>
      <vt:lpstr>Lopšelio amžiaus vaikų regėjimo sistemos sutrikimų struktūra</vt:lpstr>
      <vt:lpstr>Lopšelio amžiaus vaikų simptomų, pakitimų ir nenormalių klinikinių bei laboratorinių radinių, neklasifikuojamų kitur, struktūra</vt:lpstr>
      <vt:lpstr>Lopšelio amžiaus vaikų įgimtų formavimosi ydų, deformacijų ir chromosomų anomalijų struktūra</vt:lpstr>
      <vt:lpstr>Lopšelio amžiaus vaikų kvėpavimo sistemos struktūra</vt:lpstr>
      <vt:lpstr>Priešmokyklinio amžiaus grupės vaikų skaičius su tam tikromis ligomis ir sutrikimais 2016 m.  (proc. nuo pasitikrinusių priešmokyklinio amžiaus grupės vaikų)</vt:lpstr>
      <vt:lpstr>Priešmkyklinio amžiaus vaikų regėjimo sistemos sutrikimų struktūra</vt:lpstr>
      <vt:lpstr>Priešmokyklinio amžiaus vaikų simptomų, pakitimų ir nenormalių klinikinių bei laboratorinių radinių, neklasifikuojamų kitur, struktūra</vt:lpstr>
      <vt:lpstr>Priešmokyklinio amžiaus vaikų kvėpavimo sistemos struktūra</vt:lpstr>
      <vt:lpstr>Priešmokyklinio amžiaus vaikų psichikos ir elgesio sutrikimų struktūra</vt:lpstr>
      <vt:lpstr>     Kūno masės indeksas  (toliau – KMI)</vt:lpstr>
      <vt:lpstr>Vaikų pasiskirstymas pagal kūno masės indekso įvertinimą ir vaikų grupes 2016 m. (proc. nuo pasitikrinusiųjų)</vt:lpstr>
      <vt:lpstr>     Fizinio aktyvumo grupės</vt:lpstr>
      <vt:lpstr> Vaikų pasiskirstymas pagal fizinio aktyvumo grupes ir pagal vaikų grupes  2016 m. (proc. nuo pasitikrinusiųjų)</vt:lpstr>
      <vt:lpstr>    Augimo įvertinimas (NHA, HAN, HAK)</vt:lpstr>
      <vt:lpstr>Vaikų pasiskirstymas pagal augimo įvertinimą ir ikimokyklinio ugdymo grupes  2016 m. (proc.)</vt:lpstr>
      <vt:lpstr>Apibendrinimas (1)</vt:lpstr>
      <vt:lpstr>Apibendrinimas (2)</vt:lpstr>
      <vt:lpstr>Rekomendacijos </vt:lpstr>
      <vt:lpstr>      AČIŪ UŽ DĖMESĮ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</dc:creator>
  <cp:lastModifiedBy>Berzelis</cp:lastModifiedBy>
  <cp:revision>28</cp:revision>
  <dcterms:created xsi:type="dcterms:W3CDTF">2017-03-04T15:05:51Z</dcterms:created>
  <dcterms:modified xsi:type="dcterms:W3CDTF">2017-04-03T10:23:12Z</dcterms:modified>
</cp:coreProperties>
</file>